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56A3"/>
    <a:srgbClr val="EBCCAD"/>
    <a:srgbClr val="EA8EBF"/>
    <a:srgbClr val="65B4CD"/>
    <a:srgbClr val="A9BC02"/>
    <a:srgbClr val="002F66"/>
    <a:srgbClr val="8FE801"/>
    <a:srgbClr val="EA8FC1"/>
    <a:srgbClr val="E4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7D-484E-A7DA-A6789A92AB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7D-484E-A7DA-A6789A92AB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7D-484E-A7DA-A6789A92AB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7D-484E-A7DA-A6789A92ABF2}"/>
              </c:ext>
            </c:extLst>
          </c:dPt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экологии</c:v>
                </c:pt>
                <c:pt idx="1">
                  <c:v> работы учреждений
здравоохранения
</c:v>
                </c:pt>
                <c:pt idx="2">
                  <c:v>наследственных
факторов
</c:v>
                </c:pt>
                <c:pt idx="3">
                  <c:v>образа
жизни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10</c:v>
                </c:pt>
                <c:pt idx="2">
                  <c:v>20</c:v>
                </c:pt>
                <c:pt idx="3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320-4CC4-A948-D983374D4D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244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3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115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5823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17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3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56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754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82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891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1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2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84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1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71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300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299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1DA675D-FE60-48D9-BCBB-B02CC9E9427D}" type="datetimeFigureOut">
              <a:rPr lang="ru-RU" smtClean="0"/>
              <a:t>30.11.2015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D9BF189-A5D0-4A51-AD14-FB661DF3D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50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0241" y="2809965"/>
            <a:ext cx="8186056" cy="15851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З</a:t>
            </a:r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Д</a:t>
            </a:r>
            <a:r>
              <a:rPr lang="ru-RU" dirty="0" smtClean="0">
                <a:solidFill>
                  <a:srgbClr val="92D050"/>
                </a:solidFill>
                <a:latin typeface="Segoe Script" panose="020B0504020000000003" pitchFamily="34" charset="0"/>
              </a:rPr>
              <a:t>О</a:t>
            </a:r>
            <a:r>
              <a:rPr lang="ru-RU" dirty="0" smtClean="0">
                <a:solidFill>
                  <a:srgbClr val="00B0F0"/>
                </a:solidFill>
                <a:latin typeface="Segoe Script" panose="020B0504020000000003" pitchFamily="34" charset="0"/>
              </a:rPr>
              <a:t>Р</a:t>
            </a:r>
            <a:r>
              <a:rPr lang="ru-RU" dirty="0" smtClean="0">
                <a:solidFill>
                  <a:srgbClr val="EBCCAD"/>
                </a:solidFill>
                <a:latin typeface="Segoe Script" panose="020B0504020000000003" pitchFamily="34" charset="0"/>
              </a:rPr>
              <a:t>О</a:t>
            </a:r>
            <a:r>
              <a:rPr lang="ru-RU" dirty="0" smtClean="0">
                <a:solidFill>
                  <a:srgbClr val="EA8EBF"/>
                </a:solidFill>
                <a:latin typeface="Segoe Script" panose="020B0504020000000003" pitchFamily="34" charset="0"/>
              </a:rPr>
              <a:t>В</a:t>
            </a:r>
            <a:r>
              <a:rPr lang="ru-RU" dirty="0" smtClean="0">
                <a:solidFill>
                  <a:srgbClr val="FFC000"/>
                </a:solidFill>
                <a:latin typeface="Segoe Script" panose="020B0504020000000003" pitchFamily="34" charset="0"/>
              </a:rPr>
              <a:t>Ы</a:t>
            </a:r>
            <a:r>
              <a:rPr lang="ru-RU" dirty="0" smtClean="0">
                <a:solidFill>
                  <a:srgbClr val="00B050"/>
                </a:solidFill>
                <a:latin typeface="Segoe Script" panose="020B0504020000000003" pitchFamily="34" charset="0"/>
              </a:rPr>
              <a:t>Й</a:t>
            </a:r>
            <a:r>
              <a:rPr lang="ru-RU" dirty="0" smtClean="0">
                <a:solidFill>
                  <a:srgbClr val="7030A0"/>
                </a:solidFill>
                <a:latin typeface="Segoe Script" panose="020B0504020000000003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О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Script" panose="020B0504020000000003" pitchFamily="34" charset="0"/>
              </a:rPr>
              <a:t>Б</a:t>
            </a:r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Р</a:t>
            </a:r>
            <a:r>
              <a:rPr lang="ru-RU" dirty="0" smtClean="0">
                <a:solidFill>
                  <a:srgbClr val="92D050"/>
                </a:solidFill>
                <a:latin typeface="Segoe Script" panose="020B0504020000000003" pitchFamily="34" charset="0"/>
              </a:rPr>
              <a:t>А</a:t>
            </a:r>
            <a:r>
              <a:rPr lang="ru-RU" dirty="0" smtClean="0">
                <a:solidFill>
                  <a:srgbClr val="9B56A3"/>
                </a:solidFill>
                <a:latin typeface="Segoe Script" panose="020B0504020000000003" pitchFamily="34" charset="0"/>
              </a:rPr>
              <a:t>З</a:t>
            </a:r>
            <a:r>
              <a:rPr lang="ru-RU" dirty="0" smtClean="0">
                <a:solidFill>
                  <a:srgbClr val="7030A0"/>
                </a:solidFill>
                <a:latin typeface="Segoe Script" panose="020B0504020000000003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Ж</a:t>
            </a:r>
            <a:r>
              <a:rPr lang="ru-RU" dirty="0" smtClean="0">
                <a:solidFill>
                  <a:srgbClr val="E46D00"/>
                </a:solidFill>
                <a:latin typeface="Segoe Script" panose="020B0504020000000003" pitchFamily="34" charset="0"/>
              </a:rPr>
              <a:t>И</a:t>
            </a:r>
            <a:r>
              <a:rPr lang="ru-RU" dirty="0" smtClean="0">
                <a:solidFill>
                  <a:srgbClr val="EA8FC1"/>
                </a:solidFill>
                <a:latin typeface="Segoe Script" panose="020B0504020000000003" pitchFamily="34" charset="0"/>
              </a:rPr>
              <a:t>З</a:t>
            </a:r>
            <a:r>
              <a:rPr lang="ru-RU" dirty="0" smtClean="0">
                <a:solidFill>
                  <a:srgbClr val="8FE801"/>
                </a:solidFill>
                <a:latin typeface="Segoe Script" panose="020B0504020000000003" pitchFamily="34" charset="0"/>
              </a:rPr>
              <a:t>Н</a:t>
            </a:r>
            <a:r>
              <a:rPr lang="ru-RU" dirty="0" smtClean="0">
                <a:solidFill>
                  <a:srgbClr val="65B4CD"/>
                </a:solidFill>
                <a:latin typeface="Segoe Script" panose="020B0504020000000003" pitchFamily="34" charset="0"/>
              </a:rPr>
              <a:t>И</a:t>
            </a:r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/>
            </a:r>
            <a:b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</a:br>
            <a:endParaRPr lang="ru-RU" dirty="0">
              <a:latin typeface="Segoe Script" panose="020B05040200000000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 numCol="1">
            <a:normAutofit fontScale="92500" lnSpcReduction="10000"/>
          </a:bodyPr>
          <a:lstStyle/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Подготовил студент гр. 2ИС-01т Добровольский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Олег</a:t>
            </a:r>
            <a:r>
              <a:rPr lang="ru-RU" dirty="0" smtClean="0"/>
              <a:t>	</a:t>
            </a: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5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78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Личная гигиена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51009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accent2"/>
                </a:solidFill>
              </a:rPr>
              <a:t>Личная гигиена</a:t>
            </a:r>
            <a:r>
              <a:rPr lang="ru-RU" dirty="0"/>
              <a:t> </a:t>
            </a:r>
            <a:r>
              <a:rPr lang="ru-RU" dirty="0" smtClean="0"/>
              <a:t>- это набор </a:t>
            </a:r>
            <a:r>
              <a:rPr lang="ru-RU" dirty="0"/>
              <a:t>правил, способствующих укреплению и сохранению нашего здоровья через соблюдение гигиенического режима как в быту, так и в труде</a:t>
            </a:r>
            <a:r>
              <a:rPr lang="ru-RU" dirty="0" smtClean="0"/>
              <a:t>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2"/>
                </a:solidFill>
              </a:rPr>
              <a:t>Правила</a:t>
            </a:r>
            <a:r>
              <a:rPr lang="ru-RU" dirty="0" smtClean="0"/>
              <a:t> </a:t>
            </a:r>
            <a:r>
              <a:rPr lang="ru-RU" dirty="0"/>
              <a:t>личной гигиены включают режим дня, работы и </a:t>
            </a:r>
            <a:r>
              <a:rPr lang="ru-RU" dirty="0" smtClean="0"/>
              <a:t>отдыха,</a:t>
            </a:r>
            <a:r>
              <a:rPr lang="ru-RU" dirty="0"/>
              <a:t> закаливание, </a:t>
            </a:r>
            <a:r>
              <a:rPr lang="ru-RU" dirty="0" smtClean="0"/>
              <a:t>уход </a:t>
            </a:r>
            <a:r>
              <a:rPr lang="ru-RU" dirty="0"/>
              <a:t>за кожей, гигиену одежды, обуви и жилища.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15" y="2063750"/>
            <a:ext cx="4664119" cy="3311525"/>
          </a:xfrm>
        </p:spPr>
      </p:pic>
    </p:spTree>
    <p:extLst>
      <p:ext uri="{BB962C8B-B14F-4D97-AF65-F5344CB8AC3E}">
        <p14:creationId xmlns:p14="http://schemas.microsoft.com/office/powerpoint/2010/main" val="410707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00">
        <p15:prstTrans prst="origami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4484" y="1239904"/>
            <a:ext cx="72537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accent1"/>
                </a:solidFill>
              </a:rPr>
              <a:t>Веди здоровый образ жизни и подавай правильный </a:t>
            </a:r>
            <a:br>
              <a:rPr lang="ru-RU" sz="4800" dirty="0" smtClean="0">
                <a:solidFill>
                  <a:schemeClr val="accent1"/>
                </a:solidFill>
              </a:rPr>
            </a:br>
            <a:r>
              <a:rPr lang="ru-RU" sz="4800" dirty="0" smtClean="0">
                <a:solidFill>
                  <a:schemeClr val="accent1"/>
                </a:solidFill>
              </a:rPr>
              <a:t>пример подрастающему поколению!</a:t>
            </a:r>
            <a:endParaRPr lang="ru-RU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sz="quarter" idx="13"/>
          </p:nvPr>
        </p:nvSpPr>
        <p:spPr>
          <a:xfrm>
            <a:off x="335426" y="343263"/>
            <a:ext cx="7818701" cy="51754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Segoe Script" panose="020B0504020000000003" pitchFamily="34" charset="0"/>
              </a:rPr>
              <a:t>ЗДОРОВЬЕ</a:t>
            </a:r>
            <a:r>
              <a:rPr lang="ru-RU" sz="3200" dirty="0" smtClean="0"/>
              <a:t> - это состояние полного физического, духовного, социального благополучия, а не только отсутствие болезней или физических дефектов</a:t>
            </a:r>
            <a:r>
              <a:rPr lang="en-US" sz="3200" dirty="0"/>
              <a:t>.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5"/>
          <a:stretch/>
        </p:blipFill>
        <p:spPr>
          <a:xfrm>
            <a:off x="7550331" y="574766"/>
            <a:ext cx="3973287" cy="45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5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500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Наше здоровье зависит от</a:t>
            </a:r>
            <a:endParaRPr lang="ru-RU" sz="5400" b="1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82669914"/>
              </p:ext>
            </p:extLst>
          </p:nvPr>
        </p:nvGraphicFramePr>
        <p:xfrm>
          <a:off x="-815704" y="141202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5039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crush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Что способствует сохранению и укреплению здоровья?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4670154" cy="3311189"/>
          </a:xfrm>
        </p:spPr>
        <p:txBody>
          <a:bodyPr>
            <a:normAutofit/>
          </a:bodyPr>
          <a:lstStyle/>
          <a:p>
            <a:r>
              <a:rPr lang="ru-RU" dirty="0" smtClean="0"/>
              <a:t>здоровое питание</a:t>
            </a:r>
            <a:r>
              <a:rPr lang="en-US" dirty="0" smtClean="0"/>
              <a:t>;</a:t>
            </a:r>
          </a:p>
          <a:p>
            <a:r>
              <a:rPr lang="ru-RU" dirty="0" smtClean="0"/>
              <a:t>Психическая и </a:t>
            </a:r>
            <a:r>
              <a:rPr lang="ru-RU" dirty="0"/>
              <a:t>э</a:t>
            </a:r>
            <a:r>
              <a:rPr lang="ru-RU" dirty="0" smtClean="0"/>
              <a:t>моциональная устойчивость;</a:t>
            </a:r>
          </a:p>
          <a:p>
            <a:r>
              <a:rPr lang="ru-RU" dirty="0" smtClean="0"/>
              <a:t>Двигательная активность и занятия физ. культурой;</a:t>
            </a:r>
          </a:p>
          <a:p>
            <a:r>
              <a:rPr lang="ru-RU" dirty="0" smtClean="0"/>
              <a:t>Здоровый сон;</a:t>
            </a:r>
          </a:p>
          <a:p>
            <a:r>
              <a:rPr lang="ru-RU" dirty="0" smtClean="0"/>
              <a:t> Личная гигиена;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954" y="2063396"/>
            <a:ext cx="5726729" cy="33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5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fracture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Еда — это основа здоровой и долгой </a:t>
            </a:r>
            <a:r>
              <a:rPr lang="ru-RU" dirty="0" smtClean="0"/>
              <a:t>жизни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4" y="2063750"/>
            <a:ext cx="4965210" cy="3311525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/>
              <a:t>Здоровое питание</a:t>
            </a:r>
            <a:r>
              <a:rPr lang="ru-RU" dirty="0"/>
              <a:t> </a:t>
            </a:r>
            <a:r>
              <a:rPr lang="ru-RU" dirty="0" smtClean="0"/>
              <a:t>—  </a:t>
            </a:r>
            <a:r>
              <a:rPr lang="ru-RU" dirty="0" smtClean="0"/>
              <a:t>это </a:t>
            </a:r>
            <a:r>
              <a:rPr lang="ru-RU" dirty="0"/>
              <a:t>питание, обеспечивающее рост, нормальное развитие и жизнедеятельность человека, способствующее укреплению его здоровья и профилактике </a:t>
            </a:r>
            <a:r>
              <a:rPr lang="ru-RU" dirty="0" smtClean="0"/>
              <a:t>заболеваний.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37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:dissolve/>
      </p:transition>
    </mc:Choice>
    <mc:Fallback xmlns="">
      <p:transition spd="slow" advTm="6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Рекомендации по здоровому питанию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dirty="0"/>
              <a:t>Внимательно следите за калорийностью продуктов и массой </a:t>
            </a:r>
            <a:r>
              <a:rPr lang="ru-RU" dirty="0" smtClean="0"/>
              <a:t>тела</a:t>
            </a:r>
            <a:r>
              <a:rPr lang="ru-RU" dirty="0"/>
              <a:t>;</a:t>
            </a:r>
            <a:endParaRPr lang="ru-RU" dirty="0" smtClean="0"/>
          </a:p>
          <a:p>
            <a:pPr algn="just"/>
            <a:r>
              <a:rPr lang="ru-RU" dirty="0"/>
              <a:t>Ограничивайте получение энергии из </a:t>
            </a:r>
            <a:r>
              <a:rPr lang="ru-RU" dirty="0" smtClean="0"/>
              <a:t>жиров</a:t>
            </a:r>
            <a:r>
              <a:rPr lang="ru-RU" dirty="0"/>
              <a:t>;</a:t>
            </a:r>
            <a:endParaRPr lang="ru-RU" dirty="0" smtClean="0"/>
          </a:p>
          <a:p>
            <a:pPr algn="just"/>
            <a:r>
              <a:rPr lang="ru-RU" dirty="0"/>
              <a:t>Стремитесь к увеличению доли </a:t>
            </a:r>
            <a:r>
              <a:rPr lang="ru-RU" dirty="0" smtClean="0"/>
              <a:t>фруктов и овощей в рационе;</a:t>
            </a:r>
          </a:p>
          <a:p>
            <a:pPr algn="just"/>
            <a:r>
              <a:rPr lang="ru-RU" dirty="0"/>
              <a:t>Ограничивайте употребление простых углеводов (сахара, меда, сладких газированных </a:t>
            </a:r>
            <a:r>
              <a:rPr lang="ru-RU" dirty="0" smtClean="0"/>
              <a:t>напитков);</a:t>
            </a:r>
          </a:p>
          <a:p>
            <a:pPr algn="just"/>
            <a:r>
              <a:rPr lang="ru-RU" dirty="0"/>
              <a:t>Старайтесь пить как можно больше воды. 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34" y="2063750"/>
            <a:ext cx="3490682" cy="3311525"/>
          </a:xfrm>
        </p:spPr>
      </p:pic>
    </p:spTree>
    <p:extLst>
      <p:ext uri="{BB962C8B-B14F-4D97-AF65-F5344CB8AC3E}">
        <p14:creationId xmlns:p14="http://schemas.microsoft.com/office/powerpoint/2010/main" val="1837435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wind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эмоциональная устойчивость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6"/>
          <a:stretch/>
        </p:blipFill>
        <p:spPr>
          <a:xfrm>
            <a:off x="737223" y="2063751"/>
            <a:ext cx="4985091" cy="3108018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Эмоциональная устойчивость - способность человека сохранять положительное психическое Состояние.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2"/>
                </a:solidFill>
              </a:rPr>
              <a:t>Волнуйтесь </a:t>
            </a:r>
            <a:r>
              <a:rPr lang="ru-RU" dirty="0">
                <a:solidFill>
                  <a:schemeClr val="accent2"/>
                </a:solidFill>
              </a:rPr>
              <a:t>как можно меньше</a:t>
            </a:r>
            <a:r>
              <a:rPr lang="ru-RU" dirty="0"/>
              <a:t>, а лучше — вообще не волнуйтесь. Чем больше человек нервничает, тем быстрее он стареет.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55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00">
        <p15:prstTrans prst="airplane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</a:rPr>
              <a:t>Двигательная</a:t>
            </a:r>
            <a:r>
              <a:rPr lang="ru-RU" dirty="0" smtClean="0"/>
              <a:t> активность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904365"/>
            <a:ext cx="5088714" cy="331118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accent2"/>
                </a:solidFill>
              </a:rPr>
              <a:t>Занимайтесь спортом</a:t>
            </a:r>
            <a:r>
              <a:rPr lang="ru-RU" sz="2400" dirty="0"/>
              <a:t>, ведь 150 минут фитнеса в неделю продлят молодость на 5 лет</a:t>
            </a:r>
            <a:r>
              <a:rPr lang="ru-RU" sz="2400" dirty="0" smtClean="0"/>
              <a:t>. </a:t>
            </a:r>
          </a:p>
          <a:p>
            <a:pPr marL="0" indent="0" algn="just">
              <a:buNone/>
            </a:pPr>
            <a:r>
              <a:rPr lang="ru-RU" sz="2400" dirty="0" smtClean="0"/>
              <a:t>Для </a:t>
            </a:r>
            <a:r>
              <a:rPr lang="ru-RU" sz="2400" dirty="0"/>
              <a:t>здоровья подходят </a:t>
            </a:r>
            <a:r>
              <a:rPr lang="ru-RU" sz="2400" dirty="0" smtClean="0"/>
              <a:t>аэробика, </a:t>
            </a:r>
            <a:r>
              <a:rPr lang="ru-RU" sz="2400" dirty="0"/>
              <a:t>йога, </a:t>
            </a:r>
            <a:r>
              <a:rPr lang="ru-RU" sz="2400" dirty="0" smtClean="0"/>
              <a:t>бег, ходьба, плавание, велоспорт, а так же занятия в зале и на воздухе.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514" y="2063396"/>
            <a:ext cx="5328077" cy="2994379"/>
          </a:xfrm>
        </p:spPr>
      </p:pic>
    </p:spTree>
    <p:extLst>
      <p:ext uri="{BB962C8B-B14F-4D97-AF65-F5344CB8AC3E}">
        <p14:creationId xmlns:p14="http://schemas.microsoft.com/office/powerpoint/2010/main" val="25166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00">
        <p14:prism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Здоровый Сон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6" y="2063750"/>
            <a:ext cx="4946845" cy="3311525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Спите </a:t>
            </a:r>
            <a:r>
              <a:rPr lang="ru-RU" dirty="0">
                <a:solidFill>
                  <a:schemeClr val="accent2"/>
                </a:solidFill>
              </a:rPr>
              <a:t>минимум 8 часов</a:t>
            </a:r>
            <a:r>
              <a:rPr lang="ru-RU" dirty="0"/>
              <a:t> в сутки, при этом важно, чтобы сон был регулярным, ложиться спать нужно в одно и то же время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 smtClean="0"/>
              <a:t>Именно </a:t>
            </a:r>
            <a:r>
              <a:rPr lang="ru-RU" dirty="0">
                <a:solidFill>
                  <a:schemeClr val="accent2"/>
                </a:solidFill>
              </a:rPr>
              <a:t>сон</a:t>
            </a:r>
            <a:r>
              <a:rPr lang="ru-RU" dirty="0"/>
              <a:t> помогает восстановить физические силы, вернуть ясность голове, улучшить память и внимание, получить хорошее настроение, повысить иммунитет.</a:t>
            </a:r>
          </a:p>
        </p:txBody>
      </p:sp>
    </p:spTree>
    <p:extLst>
      <p:ext uri="{BB962C8B-B14F-4D97-AF65-F5344CB8AC3E}">
        <p14:creationId xmlns:p14="http://schemas.microsoft.com/office/powerpoint/2010/main" val="19820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000">
        <p14:switch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496</TotalTime>
  <Words>218</Words>
  <Application>Microsoft Office PowerPoint</Application>
  <PresentationFormat>Широкоэкранный</PresentationFormat>
  <Paragraphs>33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Impact</vt:lpstr>
      <vt:lpstr>Segoe Script</vt:lpstr>
      <vt:lpstr>Главное мероприятие</vt:lpstr>
      <vt:lpstr>ЗДОРОВЫЙ ОБРАЗ ЖИЗНИ </vt:lpstr>
      <vt:lpstr>Презентация PowerPoint</vt:lpstr>
      <vt:lpstr>Наше здоровье зависит от</vt:lpstr>
      <vt:lpstr>Что способствует сохранению и укреплению здоровья?</vt:lpstr>
      <vt:lpstr>Еда — это основа здоровой и долгой жизни</vt:lpstr>
      <vt:lpstr>Рекомендации по здоровому питанию</vt:lpstr>
      <vt:lpstr>эмоциональная устойчивость</vt:lpstr>
      <vt:lpstr>Двигательная активность</vt:lpstr>
      <vt:lpstr>Здоровый Сон</vt:lpstr>
      <vt:lpstr>Личная гигиена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ОБРОЗ ЖИЗНИ</dc:title>
  <dc:creator>Добровольский Олег</dc:creator>
  <cp:lastModifiedBy>Татьяна Сергеевна Маслова</cp:lastModifiedBy>
  <cp:revision>28</cp:revision>
  <dcterms:created xsi:type="dcterms:W3CDTF">2015-11-26T14:31:18Z</dcterms:created>
  <dcterms:modified xsi:type="dcterms:W3CDTF">2015-11-30T12:00:30Z</dcterms:modified>
</cp:coreProperties>
</file>