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32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4" r:id="rId6"/>
    <p:sldId id="260" r:id="rId7"/>
    <p:sldId id="262" r:id="rId8"/>
    <p:sldId id="261" r:id="rId9"/>
    <p:sldId id="263" r:id="rId10"/>
    <p:sldId id="265" r:id="rId11"/>
    <p:sldId id="266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67" r:id="rId20"/>
    <p:sldId id="268" r:id="rId21"/>
    <p:sldId id="276" r:id="rId22"/>
    <p:sldId id="277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C1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1536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F9397-4271-459B-A19A-5B460AA6703F}" type="datetimeFigureOut">
              <a:rPr lang="ru-RU" smtClean="0"/>
              <a:t>30.04.2019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0E7FC-968F-4A21-A304-ECD68C904409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F9397-4271-459B-A19A-5B460AA6703F}" type="datetimeFigureOut">
              <a:rPr lang="ru-RU" smtClean="0"/>
              <a:t>30.04.2019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0E7FC-968F-4A21-A304-ECD68C90440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F9397-4271-459B-A19A-5B460AA6703F}" type="datetimeFigureOut">
              <a:rPr lang="ru-RU" smtClean="0"/>
              <a:t>30.04.2019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0E7FC-968F-4A21-A304-ECD68C90440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F9397-4271-459B-A19A-5B460AA6703F}" type="datetimeFigureOut">
              <a:rPr lang="ru-RU" smtClean="0"/>
              <a:t>30.04.2019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0E7FC-968F-4A21-A304-ECD68C904409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F9397-4271-459B-A19A-5B460AA6703F}" type="datetimeFigureOut">
              <a:rPr lang="ru-RU" smtClean="0"/>
              <a:t>30.04.2019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0E7FC-968F-4A21-A304-ECD68C90440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F9397-4271-459B-A19A-5B460AA6703F}" type="datetimeFigureOut">
              <a:rPr lang="ru-RU" smtClean="0"/>
              <a:t>30.04.2019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0E7FC-968F-4A21-A304-ECD68C904409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F9397-4271-459B-A19A-5B460AA6703F}" type="datetimeFigureOut">
              <a:rPr lang="ru-RU" smtClean="0"/>
              <a:t>30.04.2019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0E7FC-968F-4A21-A304-ECD68C904409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F9397-4271-459B-A19A-5B460AA6703F}" type="datetimeFigureOut">
              <a:rPr lang="ru-RU" smtClean="0"/>
              <a:t>30.04.2019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0E7FC-968F-4A21-A304-ECD68C90440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F9397-4271-459B-A19A-5B460AA6703F}" type="datetimeFigureOut">
              <a:rPr lang="ru-RU" smtClean="0"/>
              <a:t>30.04.2019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0E7FC-968F-4A21-A304-ECD68C90440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F9397-4271-459B-A19A-5B460AA6703F}" type="datetimeFigureOut">
              <a:rPr lang="ru-RU" smtClean="0"/>
              <a:t>30.04.2019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0E7FC-968F-4A21-A304-ECD68C90440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F9397-4271-459B-A19A-5B460AA6703F}" type="datetimeFigureOut">
              <a:rPr lang="ru-RU" smtClean="0"/>
              <a:t>30.04.2019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0E7FC-968F-4A21-A304-ECD68C904409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EFF9397-4271-459B-A19A-5B460AA6703F}" type="datetimeFigureOut">
              <a:rPr lang="ru-RU" smtClean="0"/>
              <a:t>30.04.2019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F90E7FC-968F-4A21-A304-ECD68C904409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688"/>
          <a:stretch/>
        </p:blipFill>
        <p:spPr>
          <a:xfrm>
            <a:off x="-12594" y="0"/>
            <a:ext cx="3936522" cy="68165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24128" y="5229200"/>
            <a:ext cx="31856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Подготовили студентки  </a:t>
            </a:r>
          </a:p>
          <a:p>
            <a:pPr algn="r"/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группы 3ИС-12</a:t>
            </a:r>
          </a:p>
          <a:p>
            <a:pPr algn="r"/>
            <a:r>
              <a:rPr lang="ru-RU" sz="2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Коблова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Д.В.</a:t>
            </a:r>
          </a:p>
          <a:p>
            <a:pPr algn="r"/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Лябина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В.А.</a:t>
            </a: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139952" y="116632"/>
            <a:ext cx="4824536" cy="4596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i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AC1B8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 Мая – Праздник весны и труда</a:t>
            </a:r>
            <a:endParaRPr lang="ru-RU" sz="7200" b="1" i="1" dirty="0">
              <a:ln w="9525">
                <a:solidFill>
                  <a:schemeClr val="bg1"/>
                </a:solidFill>
                <a:prstDash val="solid"/>
              </a:ln>
              <a:solidFill>
                <a:srgbClr val="FAC1B8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5197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30" y="1700808"/>
            <a:ext cx="4923726" cy="3165252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4869160"/>
            <a:ext cx="9144000" cy="1988840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3200" i="1" dirty="0">
                <a:latin typeface="Times New Roman" pitchFamily="18" charset="0"/>
                <a:cs typeface="Times New Roman" pitchFamily="18" charset="0"/>
              </a:rPr>
              <a:t>С развитием цивилизации праздник потерял свои политические корни, теперь он называется «Праздник весны и труда».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54139"/>
            <a:ext cx="4752528" cy="354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1775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85000" lnSpcReduction="20000"/>
          </a:bodyPr>
          <a:lstStyle/>
          <a:p>
            <a:pPr marL="45720" indent="0"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buNone/>
            </a:pPr>
            <a:endParaRPr lang="ru-RU" dirty="0"/>
          </a:p>
          <a:p>
            <a:pPr marL="45720" indent="0">
              <a:buNone/>
            </a:pPr>
            <a:endParaRPr lang="ru-RU" dirty="0"/>
          </a:p>
          <a:p>
            <a:pPr marL="45720" indent="0" algn="ctr">
              <a:buNone/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45720" indent="0" algn="ctr">
              <a:buNone/>
            </a:pP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marL="45720" indent="0" algn="ctr">
              <a:buNone/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45720" indent="0" algn="ctr">
              <a:buNone/>
            </a:pP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marL="45720" indent="0" algn="ctr">
              <a:buNone/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45720" indent="0" algn="ctr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понедельник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месяца.</a:t>
            </a:r>
          </a:p>
          <a:p>
            <a:endParaRPr lang="ru-RU" dirty="0"/>
          </a:p>
        </p:txBody>
      </p:sp>
      <p:pic>
        <p:nvPicPr>
          <p:cNvPr id="4" name="Picture 2" descr="http://kuzich.ru/wp-content/uploads/2016/04/1_may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548680"/>
            <a:ext cx="5715000" cy="3810000"/>
          </a:xfrm>
          <a:prstGeom prst="roundRect">
            <a:avLst>
              <a:gd name="adj" fmla="val 1223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-22820" y="491900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Этот день отмечается не только в США и России. Число стран, которые присоединились к празднованию знаменательной даты, равняется 142. Большинство из них отмечают его 1 мая, но есть государства, где торжества проводятся в первый понедельник месяца.</a:t>
            </a:r>
            <a:endParaRPr lang="ru-RU" sz="24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5266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116632"/>
            <a:ext cx="5631966" cy="3517082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212976"/>
            <a:ext cx="4633382" cy="3475037"/>
          </a:xfrm>
        </p:spPr>
      </p:pic>
    </p:spTree>
    <p:extLst>
      <p:ext uri="{BB962C8B-B14F-4D97-AF65-F5344CB8AC3E}">
        <p14:creationId xmlns:p14="http://schemas.microsoft.com/office/powerpoint/2010/main" val="1790221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3429000"/>
            <a:ext cx="5796136" cy="3429000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29"/>
            <a:ext cx="5256584" cy="3475037"/>
          </a:xfrm>
        </p:spPr>
      </p:pic>
    </p:spTree>
    <p:extLst>
      <p:ext uri="{BB962C8B-B14F-4D97-AF65-F5344CB8AC3E}">
        <p14:creationId xmlns:p14="http://schemas.microsoft.com/office/powerpoint/2010/main" val="13799849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828" y="260648"/>
            <a:ext cx="4476027" cy="2978919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5376"/>
            <a:ext cx="4515722" cy="2974192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944" y="3239567"/>
            <a:ext cx="5580112" cy="3710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653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2924943"/>
            <a:ext cx="6673154" cy="3913562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1975"/>
            <a:ext cx="5400600" cy="2966823"/>
          </a:xfrm>
        </p:spPr>
      </p:pic>
    </p:spTree>
    <p:extLst>
      <p:ext uri="{BB962C8B-B14F-4D97-AF65-F5344CB8AC3E}">
        <p14:creationId xmlns:p14="http://schemas.microsoft.com/office/powerpoint/2010/main" val="37660015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708920"/>
            <a:ext cx="3702308" cy="26957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4" y="24586"/>
            <a:ext cx="4256059" cy="31867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894615"/>
            <a:ext cx="4187112" cy="287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263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2708920"/>
            <a:ext cx="6024590" cy="401237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3" y="32436"/>
            <a:ext cx="5341315" cy="3558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391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12568" cy="379646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196" y="2924944"/>
            <a:ext cx="5244074" cy="393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3134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holliday.in.ua/assets/images/1stMay/1May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906" y="303675"/>
            <a:ext cx="5218560" cy="652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44008" y="52442"/>
            <a:ext cx="4499992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Вот и получается, что </a:t>
            </a:r>
          </a:p>
          <a:p>
            <a:pPr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праздник 1 Мая </a:t>
            </a:r>
          </a:p>
          <a:p>
            <a:pPr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очень многогранен: он отмечается во многих странах, объединяя людей разных национальностей; олицетворяет собой радость возрождения и пробуждения, согревая сердца и души. Солнце дарит нам веселье и свет, по которому мы так соскучились! </a:t>
            </a:r>
          </a:p>
        </p:txBody>
      </p:sp>
    </p:spTree>
    <p:extLst>
      <p:ext uri="{BB962C8B-B14F-4D97-AF65-F5344CB8AC3E}">
        <p14:creationId xmlns:p14="http://schemas.microsoft.com/office/powerpoint/2010/main" val="14081841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4453197"/>
            <a:ext cx="9144000" cy="240480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2600" i="1" dirty="0" smtClean="0">
                <a:latin typeface="Times New Roman" pitchFamily="18" charset="0"/>
                <a:cs typeface="Times New Roman" pitchFamily="18" charset="0"/>
              </a:rPr>
              <a:t>Для многих 1 Мая – праздник, относящийся к числу самых любимых. Несмотря на то, что он приходится на последний месяц весны, именно он считается символом начала тепла и солнечного света. А для россиян он ещё означает начало майских каникул – череды дней, свободных от рабочей суеты и посвящённых исключительно отдыху с родными и друзьями.</a:t>
            </a:r>
          </a:p>
          <a:p>
            <a:pPr algn="just"/>
            <a:endParaRPr lang="ru-RU" dirty="0" smtClean="0"/>
          </a:p>
          <a:p>
            <a:endParaRPr lang="ru-RU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86722"/>
            <a:ext cx="5688632" cy="42664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995360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1556792"/>
            <a:ext cx="4499992" cy="4176464"/>
          </a:xfrm>
        </p:spPr>
        <p:txBody>
          <a:bodyPr>
            <a:normAutofit fontScale="92500"/>
          </a:bodyPr>
          <a:lstStyle/>
          <a:p>
            <a:pPr marL="0" lvl="0" indent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24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Символом Первомая является Майское дерево, которое посвящается земледелию и воскрешению образа </a:t>
            </a:r>
          </a:p>
          <a:p>
            <a:pPr marL="0" lvl="0" indent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24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Древа мира. </a:t>
            </a:r>
          </a:p>
          <a:p>
            <a:pPr marL="0" lvl="0" indent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24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Оно олицетворяет жизнь, цветение, весеннее плодородие, здоровье. </a:t>
            </a:r>
          </a:p>
          <a:p>
            <a:endParaRPr lang="ru-RU" dirty="0"/>
          </a:p>
        </p:txBody>
      </p:sp>
      <p:pic>
        <p:nvPicPr>
          <p:cNvPr id="4" name="Picture 2" descr="Картинка 88 из 234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-361373"/>
            <a:ext cx="6005513" cy="759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8476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Картинка 593 из 485300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998" y="-922"/>
            <a:ext cx="4727575" cy="6324600"/>
          </a:xfrm>
          <a:prstGeom prst="rect">
            <a:avLst/>
          </a:prstGeom>
          <a:noFill/>
          <a:ln>
            <a:noFill/>
          </a:ln>
          <a:effectLst>
            <a:outerShdw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07504" y="1613223"/>
            <a:ext cx="442798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Поздравляю с днем весны</a:t>
            </a:r>
          </a:p>
          <a:p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И труда, конечно,</a:t>
            </a:r>
          </a:p>
          <a:p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О любви пусть снятся сны</a:t>
            </a:r>
          </a:p>
          <a:p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В этот праздник вешний!</a:t>
            </a:r>
          </a:p>
          <a:p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В этот день, на радость всем,</a:t>
            </a:r>
          </a:p>
          <a:p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Не грусти напрасно,</a:t>
            </a:r>
          </a:p>
          <a:p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О труде забудь совсем,</a:t>
            </a:r>
          </a:p>
          <a:p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А весну – отпразднуй!</a:t>
            </a:r>
            <a:endParaRPr lang="ru-RU" sz="24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02665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38"/>
            <a:ext cx="9177784" cy="6852562"/>
          </a:xfrm>
        </p:spPr>
      </p:pic>
    </p:spTree>
    <p:extLst>
      <p:ext uri="{BB962C8B-B14F-4D97-AF65-F5344CB8AC3E}">
        <p14:creationId xmlns:p14="http://schemas.microsoft.com/office/powerpoint/2010/main" val="42933787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61256"/>
            <a:ext cx="4419872" cy="44198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4549676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Своё начало эта дата берёт в американском городе Чикаго, где 1 мая 1886 прошла масштабная акция протеста рабочих. Уставшие от невыносимых условий люди требовали ограничения количества трудовых часов в сутки до 8-ми. Но митинг не только не достиг поставленной цели, но и привёл к многочисленным жертвам среди протестующих.</a:t>
            </a:r>
            <a:endParaRPr lang="ru-RU" sz="24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290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114" y="2997161"/>
            <a:ext cx="5314382" cy="3744207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1" y="116633"/>
            <a:ext cx="5080983" cy="3096344"/>
          </a:xfrm>
        </p:spPr>
      </p:pic>
      <p:sp>
        <p:nvSpPr>
          <p:cNvPr id="5" name="TextBox 4"/>
          <p:cNvSpPr txBox="1"/>
          <p:nvPr/>
        </p:nvSpPr>
        <p:spPr>
          <a:xfrm>
            <a:off x="5220072" y="953145"/>
            <a:ext cx="39239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1 Мая 1886г. в Чикаго забастовало 350 тыс. </a:t>
            </a:r>
          </a:p>
          <a:p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человек.</a:t>
            </a:r>
            <a:endParaRPr lang="ru-RU" sz="28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00849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5088225"/>
            <a:ext cx="9110464" cy="1933391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2400" i="1" dirty="0">
                <a:latin typeface="Times New Roman" panose="02020603050405020304" pitchFamily="18" charset="0"/>
                <a:cs typeface="Times New Roman" pitchFamily="18" charset="0"/>
              </a:rPr>
              <a:t>В давние времена наши предки также отмечали 1 мая, но вкладывали в него иной смысл. В Древнем Риме 1 мая славили богиню плодородия Майю: народ устраивал пышные торжества и гулянья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919095"/>
            <a:ext cx="3509143" cy="41000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61133" y="381367"/>
            <a:ext cx="4618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Майя-богиня плодородия и земли</a:t>
            </a:r>
            <a:endParaRPr lang="ru-RU" sz="24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63338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07" y="1268760"/>
            <a:ext cx="4725925" cy="2967882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-81220" y="4236642"/>
            <a:ext cx="9144000" cy="2276841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История праздника 1 Мая в России начинается в 1890 году, когда мировые коммунисты в первый раз отметили эту дату. Это произошло в Варшаве. Вдохновившись примером американских коллег, действиями поляков, российские рабочие постепенно пришли к мысли о начале акций протестов. Первые массовые демонстрации пролетариата были отмечены в 1897 году, когда праздник приобрёл политический окрас.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8759"/>
            <a:ext cx="4608512" cy="3249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273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4175368"/>
            <a:ext cx="9144000" cy="2682632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1 Мая символизирует 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рост классовой борьбы рабочих всего мира, является символом солидарности, революционных начинаний. История праздника 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России связана с революционными событиями. В нашей стране этот праздник появился в то время, когда учение Маркса, Энгельса и труды Ленина получили большую популярность. Будучи революционером он принимал участие в демонстрациях.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260648"/>
            <a:ext cx="5544616" cy="3881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84729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20688"/>
            <a:ext cx="3655344" cy="2955057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-77140" y="3717032"/>
            <a:ext cx="9144000" cy="2733575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Только в 1901 году был замечены первые лозунги, открыто требовавшие смены власти. К 1912 году количество представителей пролетариата, участвовавших в майских демонстрациях, достигло 400 тысяч. И уже в 1917 году целые миллионы людей шагали по улицам, требуя свержения царской власти. Именно в этом году российский праздник стал носить официальный характер, а демонстрации и парады начали проводить открыто.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971" y="0"/>
            <a:ext cx="5370889" cy="285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37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6" y="2492896"/>
            <a:ext cx="5602514" cy="274036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5229200"/>
            <a:ext cx="9144000" cy="1601060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2800" i="1" dirty="0">
                <a:latin typeface="Times New Roman" pitchFamily="18" charset="0"/>
                <a:cs typeface="Times New Roman" pitchFamily="18" charset="0"/>
              </a:rPr>
              <a:t>После Великой Октябрьской революции в 1917 году этот праздник получил официальный статус и название- «Праздник солидарности трудящихся».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054" y="123706"/>
            <a:ext cx="5019434" cy="3459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2976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184</TotalTime>
  <Words>484</Words>
  <Application>Microsoft Office PowerPoint</Application>
  <PresentationFormat>Экран (4:3)</PresentationFormat>
  <Paragraphs>40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6" baseType="lpstr">
      <vt:lpstr>Georgia</vt:lpstr>
      <vt:lpstr>Times New Roman</vt:lpstr>
      <vt:lpstr>Trebuchet MS</vt:lpstr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Дарья</dc:creator>
  <cp:lastModifiedBy>Татьяна Сергеевна Маслова</cp:lastModifiedBy>
  <cp:revision>20</cp:revision>
  <dcterms:created xsi:type="dcterms:W3CDTF">2019-04-24T18:50:20Z</dcterms:created>
  <dcterms:modified xsi:type="dcterms:W3CDTF">2019-04-30T07:51:47Z</dcterms:modified>
</cp:coreProperties>
</file>